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6858000" cx="12192000"/>
  <p:notesSz cx="6858000" cy="9144000"/>
  <p:embeddedFontLst>
    <p:embeddedFont>
      <p:font typeface="Afacad Flux"/>
      <p:regular r:id="rId20"/>
      <p:bold r:id="rId21"/>
    </p:embeddedFont>
    <p:embeddedFont>
      <p:font typeface="Comfortaa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23EFF0E-AF43-44F6-917B-3D456B211904}">
  <a:tblStyle styleId="{123EFF0E-AF43-44F6-917B-3D456B21190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facadFlux-regular.fntdata"/><Relationship Id="rId11" Type="http://schemas.openxmlformats.org/officeDocument/2006/relationships/slide" Target="slides/slide5.xml"/><Relationship Id="rId22" Type="http://schemas.openxmlformats.org/officeDocument/2006/relationships/font" Target="fonts/Comfortaa-regular.fntdata"/><Relationship Id="rId10" Type="http://schemas.openxmlformats.org/officeDocument/2006/relationships/slide" Target="slides/slide4.xml"/><Relationship Id="rId21" Type="http://schemas.openxmlformats.org/officeDocument/2006/relationships/font" Target="fonts/AfacadFlux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font" Target="fonts/Comfortaa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Relationship Id="rId6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png"/><Relationship Id="rId4" Type="http://schemas.openxmlformats.org/officeDocument/2006/relationships/image" Target="../media/image22.png"/><Relationship Id="rId9" Type="http://schemas.openxmlformats.org/officeDocument/2006/relationships/image" Target="../media/image9.png"/><Relationship Id="rId5" Type="http://schemas.openxmlformats.org/officeDocument/2006/relationships/image" Target="../media/image8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Relationship Id="rId4" Type="http://schemas.openxmlformats.org/officeDocument/2006/relationships/image" Target="../media/image19.png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Relationship Id="rId4" Type="http://schemas.openxmlformats.org/officeDocument/2006/relationships/image" Target="../media/image10.png"/><Relationship Id="rId5" Type="http://schemas.openxmlformats.org/officeDocument/2006/relationships/image" Target="../media/image3.png"/><Relationship Id="rId6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CFD8B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190500" y="2120205"/>
            <a:ext cx="11811000" cy="16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1E293B"/>
                </a:solidFill>
                <a:latin typeface="Comfortaa"/>
                <a:ea typeface="Comfortaa"/>
                <a:cs typeface="Comfortaa"/>
                <a:sym typeface="Comfortaa"/>
              </a:rPr>
              <a:t>Guía del Descifrador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6000" u="none" cap="none" strike="noStrike">
                <a:solidFill>
                  <a:srgbClr val="1E293B"/>
                </a:solidFill>
                <a:latin typeface="Comfortaa"/>
                <a:ea typeface="Comfortaa"/>
                <a:cs typeface="Comfortaa"/>
                <a:sym typeface="Comfortaa"/>
              </a:rPr>
              <a:t> Educativo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381000" y="4006155"/>
            <a:ext cx="11430000" cy="4266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Aprende a jugar con números Romanos y Mayas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CFD8B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76" name="Google Shape;17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7" name="Google Shape;177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" y="1695450"/>
            <a:ext cx="4286250" cy="4286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8" name="Google Shape;178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200" y="1771650"/>
            <a:ext cx="4133850" cy="413385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2"/>
          <p:cNvSpPr txBox="1"/>
          <p:nvPr/>
        </p:nvSpPr>
        <p:spPr>
          <a:xfrm>
            <a:off x="6286500" y="2567136"/>
            <a:ext cx="5800725" cy="409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BC84EE"/>
                </a:solidFill>
                <a:latin typeface="Afacad Flux"/>
                <a:ea typeface="Afacad Flux"/>
                <a:cs typeface="Afacad Flux"/>
                <a:sym typeface="Afacad Flux"/>
              </a:rPr>
              <a:t>El Alfabeto Numérico</a:t>
            </a:r>
            <a:endParaRPr/>
          </a:p>
        </p:txBody>
      </p:sp>
      <p:sp>
        <p:nvSpPr>
          <p:cNvPr id="180" name="Google Shape;180;p22"/>
          <p:cNvSpPr txBox="1"/>
          <p:nvPr/>
        </p:nvSpPr>
        <p:spPr>
          <a:xfrm>
            <a:off x="6286500" y="3205311"/>
            <a:ext cx="5524500" cy="319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Los mayas usaban solo 3 elementos:</a:t>
            </a:r>
            <a:endParaRPr/>
          </a:p>
        </p:txBody>
      </p:sp>
      <p:sp>
        <p:nvSpPr>
          <p:cNvPr id="181" name="Google Shape;181;p22"/>
          <p:cNvSpPr txBox="1"/>
          <p:nvPr/>
        </p:nvSpPr>
        <p:spPr>
          <a:xfrm>
            <a:off x="6286500" y="4866233"/>
            <a:ext cx="5524500" cy="319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Es un sistema visual muy fácil de sumar mentalmente.</a:t>
            </a:r>
            <a:endParaRPr/>
          </a:p>
        </p:txBody>
      </p:sp>
      <p:sp>
        <p:nvSpPr>
          <p:cNvPr id="182" name="Google Shape;182;p22"/>
          <p:cNvSpPr txBox="1"/>
          <p:nvPr/>
        </p:nvSpPr>
        <p:spPr>
          <a:xfrm>
            <a:off x="6591300" y="3751986"/>
            <a:ext cx="76200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•</a:t>
            </a:r>
            <a:endParaRPr/>
          </a:p>
        </p:txBody>
      </p:sp>
      <p:sp>
        <p:nvSpPr>
          <p:cNvPr id="183" name="Google Shape;183;p22"/>
          <p:cNvSpPr txBox="1"/>
          <p:nvPr/>
        </p:nvSpPr>
        <p:spPr>
          <a:xfrm>
            <a:off x="6667500" y="3753891"/>
            <a:ext cx="5143500" cy="319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620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Punto (•):</a:t>
            </a:r>
            <a:r>
              <a:rPr b="0" i="0" lang="en-US" sz="1800" u="none" cap="none" strike="noStrik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 Vale 1.</a:t>
            </a:r>
            <a:endParaRPr/>
          </a:p>
        </p:txBody>
      </p:sp>
      <p:sp>
        <p:nvSpPr>
          <p:cNvPr id="184" name="Google Shape;184;p22"/>
          <p:cNvSpPr txBox="1"/>
          <p:nvPr/>
        </p:nvSpPr>
        <p:spPr>
          <a:xfrm>
            <a:off x="6591300" y="4071967"/>
            <a:ext cx="76200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•</a:t>
            </a:r>
            <a:endParaRPr/>
          </a:p>
        </p:txBody>
      </p:sp>
      <p:sp>
        <p:nvSpPr>
          <p:cNvPr id="185" name="Google Shape;185;p22"/>
          <p:cNvSpPr txBox="1"/>
          <p:nvPr/>
        </p:nvSpPr>
        <p:spPr>
          <a:xfrm>
            <a:off x="6667500" y="4073872"/>
            <a:ext cx="5143500" cy="319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620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Raya (—):</a:t>
            </a:r>
            <a:r>
              <a:rPr b="0" i="0" lang="en-US" sz="1800" u="none" cap="none" strike="noStrik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 Vale 5.</a:t>
            </a:r>
            <a:endParaRPr/>
          </a:p>
        </p:txBody>
      </p:sp>
      <p:sp>
        <p:nvSpPr>
          <p:cNvPr id="186" name="Google Shape;186;p22"/>
          <p:cNvSpPr txBox="1"/>
          <p:nvPr/>
        </p:nvSpPr>
        <p:spPr>
          <a:xfrm>
            <a:off x="6591300" y="4391947"/>
            <a:ext cx="76200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•</a:t>
            </a:r>
            <a:endParaRPr/>
          </a:p>
        </p:txBody>
      </p:sp>
      <p:sp>
        <p:nvSpPr>
          <p:cNvPr id="187" name="Google Shape;187;p22"/>
          <p:cNvSpPr txBox="1"/>
          <p:nvPr/>
        </p:nvSpPr>
        <p:spPr>
          <a:xfrm>
            <a:off x="6667500" y="4393852"/>
            <a:ext cx="5143500" cy="319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620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Caracol (🐚):</a:t>
            </a:r>
            <a:r>
              <a:rPr b="0" i="0" lang="en-US" sz="1800" u="none" cap="none" strike="noStrik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 Vale 0.</a:t>
            </a:r>
            <a:endParaRPr/>
          </a:p>
        </p:txBody>
      </p:sp>
      <p:sp>
        <p:nvSpPr>
          <p:cNvPr id="188" name="Google Shape;188;p22"/>
          <p:cNvSpPr txBox="1"/>
          <p:nvPr/>
        </p:nvSpPr>
        <p:spPr>
          <a:xfrm>
            <a:off x="381000" y="381000"/>
            <a:ext cx="11811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750" u="none" cap="none" strike="noStrike">
                <a:solidFill>
                  <a:srgbClr val="1E293B"/>
                </a:solidFill>
                <a:latin typeface="Comfortaa"/>
                <a:ea typeface="Comfortaa"/>
                <a:cs typeface="Comfortaa"/>
                <a:sym typeface="Comfortaa"/>
              </a:rPr>
              <a:t>Puntos, Rayas y Caracoles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CFD8B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93" name="Google Shape;19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94" name="Google Shape;194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" y="2077491"/>
            <a:ext cx="5619750" cy="24592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95" name="Google Shape;195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91250" y="2077491"/>
            <a:ext cx="5619750" cy="245923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3"/>
          <p:cNvSpPr txBox="1"/>
          <p:nvPr/>
        </p:nvSpPr>
        <p:spPr>
          <a:xfrm>
            <a:off x="381000" y="5051077"/>
            <a:ext cx="11430000" cy="319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Ejemplo:</a:t>
            </a:r>
            <a:r>
              <a:rPr b="0" i="0" lang="en-US" sz="1800" u="none" cap="none" strike="noStrik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 Una raya y un punto arriba = 6. ¡Sencillo!</a:t>
            </a:r>
            <a:endParaRPr/>
          </a:p>
        </p:txBody>
      </p:sp>
      <p:sp>
        <p:nvSpPr>
          <p:cNvPr id="197" name="Google Shape;197;p23"/>
          <p:cNvSpPr txBox="1"/>
          <p:nvPr/>
        </p:nvSpPr>
        <p:spPr>
          <a:xfrm>
            <a:off x="540543" y="2668041"/>
            <a:ext cx="5300662" cy="409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BC84EE"/>
                </a:solidFill>
                <a:latin typeface="Afacad Flux"/>
                <a:ea typeface="Afacad Flux"/>
                <a:cs typeface="Afacad Flux"/>
                <a:sym typeface="Afacad Flux"/>
              </a:rPr>
              <a:t>Reglas de Símbolos</a:t>
            </a:r>
            <a:endParaRPr/>
          </a:p>
        </p:txBody>
      </p:sp>
      <p:sp>
        <p:nvSpPr>
          <p:cNvPr id="198" name="Google Shape;198;p23"/>
          <p:cNvSpPr txBox="1"/>
          <p:nvPr/>
        </p:nvSpPr>
        <p:spPr>
          <a:xfrm>
            <a:off x="666750" y="3306216"/>
            <a:ext cx="5048250" cy="639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Máximo 4 puntos por nivel. Al llegar al 5, se cambian por una raya. Máximo 3 rayas por nivel.</a:t>
            </a:r>
            <a:endParaRPr/>
          </a:p>
        </p:txBody>
      </p:sp>
      <p:sp>
        <p:nvSpPr>
          <p:cNvPr id="199" name="Google Shape;199;p23"/>
          <p:cNvSpPr txBox="1"/>
          <p:nvPr/>
        </p:nvSpPr>
        <p:spPr>
          <a:xfrm>
            <a:off x="6350793" y="2668041"/>
            <a:ext cx="5300662" cy="409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BC84EE"/>
                </a:solidFill>
                <a:latin typeface="Afacad Flux"/>
                <a:ea typeface="Afacad Flux"/>
                <a:cs typeface="Afacad Flux"/>
                <a:sym typeface="Afacad Flux"/>
              </a:rPr>
              <a:t>El Nivel 2 (Vigesimal)</a:t>
            </a:r>
            <a:endParaRPr/>
          </a:p>
        </p:txBody>
      </p:sp>
      <p:sp>
        <p:nvSpPr>
          <p:cNvPr id="200" name="Google Shape;200;p23"/>
          <p:cNvSpPr txBox="1"/>
          <p:nvPr/>
        </p:nvSpPr>
        <p:spPr>
          <a:xfrm>
            <a:off x="6477000" y="3306216"/>
            <a:ext cx="5048250" cy="639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Cuando pasas de 19, subes de nivel. Un punto en el nivel de arriba vale 20.</a:t>
            </a:r>
            <a:endParaRPr/>
          </a:p>
        </p:txBody>
      </p:sp>
      <p:sp>
        <p:nvSpPr>
          <p:cNvPr id="201" name="Google Shape;201;p23"/>
          <p:cNvSpPr txBox="1"/>
          <p:nvPr/>
        </p:nvSpPr>
        <p:spPr>
          <a:xfrm>
            <a:off x="381000" y="381000"/>
            <a:ext cx="11811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750" u="none" cap="none" strike="noStrike">
                <a:solidFill>
                  <a:srgbClr val="1E293B"/>
                </a:solidFill>
                <a:latin typeface="Comfortaa"/>
                <a:ea typeface="Comfortaa"/>
                <a:cs typeface="Comfortaa"/>
                <a:sym typeface="Comfortaa"/>
              </a:rPr>
              <a:t>Cómo leer los Números Mayas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CFD8B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06" name="Google Shape;20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07" name="Google Shape;207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14500" y="1963191"/>
            <a:ext cx="8763000" cy="2931616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4"/>
          <p:cNvSpPr txBox="1"/>
          <p:nvPr/>
        </p:nvSpPr>
        <p:spPr>
          <a:xfrm>
            <a:off x="1995487" y="2439441"/>
            <a:ext cx="8201025" cy="638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1E293B"/>
                </a:solidFill>
                <a:latin typeface="Comfortaa"/>
                <a:ea typeface="Comfortaa"/>
                <a:cs typeface="Comfortaa"/>
                <a:sym typeface="Comfortaa"/>
              </a:rPr>
              <a:t>¿Listos para el reto?</a:t>
            </a:r>
            <a:endParaRPr/>
          </a:p>
        </p:txBody>
      </p:sp>
      <p:sp>
        <p:nvSpPr>
          <p:cNvPr id="209" name="Google Shape;209;p24"/>
          <p:cNvSpPr txBox="1"/>
          <p:nvPr/>
        </p:nvSpPr>
        <p:spPr>
          <a:xfrm>
            <a:off x="2190750" y="3268116"/>
            <a:ext cx="7810500" cy="373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Usa esta guía como tu mapa del tesoro para descifrar todos los mensajes.</a:t>
            </a:r>
            <a:endParaRPr/>
          </a:p>
        </p:txBody>
      </p:sp>
      <p:sp>
        <p:nvSpPr>
          <p:cNvPr id="210" name="Google Shape;210;p24"/>
          <p:cNvSpPr txBox="1"/>
          <p:nvPr/>
        </p:nvSpPr>
        <p:spPr>
          <a:xfrm>
            <a:off x="2190750" y="3869977"/>
            <a:ext cx="7810500" cy="319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823A"/>
                </a:solidFill>
                <a:latin typeface="Afacad Flux"/>
                <a:ea typeface="Afacad Flux"/>
                <a:cs typeface="Afacad Flux"/>
                <a:sym typeface="Afacad Flux"/>
              </a:rPr>
              <a:t>¡A jugar y aprender!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CFD8B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15" name="Google Shape;21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5"/>
          <p:cNvSpPr/>
          <p:nvPr/>
        </p:nvSpPr>
        <p:spPr>
          <a:xfrm>
            <a:off x="381000" y="2686050"/>
            <a:ext cx="11430000" cy="771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5"/>
          <p:cNvSpPr/>
          <p:nvPr/>
        </p:nvSpPr>
        <p:spPr>
          <a:xfrm>
            <a:off x="381000" y="3457575"/>
            <a:ext cx="11430000" cy="771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5"/>
          <p:cNvSpPr/>
          <p:nvPr/>
        </p:nvSpPr>
        <p:spPr>
          <a:xfrm>
            <a:off x="381000" y="3448050"/>
            <a:ext cx="11430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5"/>
          <p:cNvSpPr/>
          <p:nvPr/>
        </p:nvSpPr>
        <p:spPr>
          <a:xfrm>
            <a:off x="381000" y="3448050"/>
            <a:ext cx="11430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5"/>
          <p:cNvSpPr/>
          <p:nvPr/>
        </p:nvSpPr>
        <p:spPr>
          <a:xfrm>
            <a:off x="381000" y="4219575"/>
            <a:ext cx="11430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5"/>
          <p:cNvSpPr/>
          <p:nvPr/>
        </p:nvSpPr>
        <p:spPr>
          <a:xfrm>
            <a:off x="381000" y="4219575"/>
            <a:ext cx="11430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222" name="Google Shape;222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" y="2828925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5"/>
          <p:cNvSpPr txBox="1"/>
          <p:nvPr/>
        </p:nvSpPr>
        <p:spPr>
          <a:xfrm>
            <a:off x="1476375" y="2849909"/>
            <a:ext cx="10334625" cy="173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8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https://static.vecteezy.com/system/resources/previews/007/098/324/non_2x/cartoon-happy-little-boy-using-tablet-vector.jpg</a:t>
            </a:r>
            <a:endParaRPr/>
          </a:p>
        </p:txBody>
      </p:sp>
      <p:sp>
        <p:nvSpPr>
          <p:cNvPr id="224" name="Google Shape;224;p25"/>
          <p:cNvSpPr txBox="1"/>
          <p:nvPr/>
        </p:nvSpPr>
        <p:spPr>
          <a:xfrm>
            <a:off x="1476375" y="3070770"/>
            <a:ext cx="10334625" cy="213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Source: </a:t>
            </a:r>
            <a:r>
              <a:rPr b="0" i="0" lang="en-US" sz="1200" u="none" cap="none" strike="noStrike">
                <a:solidFill>
                  <a:srgbClr val="4F46E5"/>
                </a:solidFill>
                <a:latin typeface="Afacad Flux"/>
                <a:ea typeface="Afacad Flux"/>
                <a:cs typeface="Afacad Flux"/>
                <a:sym typeface="Afacad Flux"/>
              </a:rPr>
              <a:t>es.vecteezy.com</a:t>
            </a:r>
            <a:endParaRPr/>
          </a:p>
        </p:txBody>
      </p:sp>
      <p:pic>
        <p:nvPicPr>
          <p:cNvPr descr="image.png" id="225" name="Google Shape;225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1000" y="3600450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5"/>
          <p:cNvSpPr txBox="1"/>
          <p:nvPr/>
        </p:nvSpPr>
        <p:spPr>
          <a:xfrm>
            <a:off x="1476375" y="3621434"/>
            <a:ext cx="10334625" cy="173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8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https://image.slidesharecdn.com/sistemadenumeracinmaya-120411204633-phpapp01/85/Sistema-de-numeracion-maya-5-320.jpg</a:t>
            </a:r>
            <a:endParaRPr/>
          </a:p>
        </p:txBody>
      </p:sp>
      <p:sp>
        <p:nvSpPr>
          <p:cNvPr id="227" name="Google Shape;227;p25"/>
          <p:cNvSpPr txBox="1"/>
          <p:nvPr/>
        </p:nvSpPr>
        <p:spPr>
          <a:xfrm>
            <a:off x="1476375" y="3842295"/>
            <a:ext cx="10334625" cy="213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Source: </a:t>
            </a:r>
            <a:r>
              <a:rPr b="0" i="0" lang="en-US" sz="1200" u="none" cap="none" strike="noStrike">
                <a:solidFill>
                  <a:srgbClr val="4F46E5"/>
                </a:solidFill>
                <a:latin typeface="Afacad Flux"/>
                <a:ea typeface="Afacad Flux"/>
                <a:cs typeface="Afacad Flux"/>
                <a:sym typeface="Afacad Flux"/>
              </a:rPr>
              <a:t>es.slideshare.net</a:t>
            </a:r>
            <a:endParaRPr/>
          </a:p>
        </p:txBody>
      </p:sp>
      <p:pic>
        <p:nvPicPr>
          <p:cNvPr descr="image.png" id="228" name="Google Shape;228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1000" y="4371975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5"/>
          <p:cNvSpPr txBox="1"/>
          <p:nvPr/>
        </p:nvSpPr>
        <p:spPr>
          <a:xfrm>
            <a:off x="1476375" y="4392959"/>
            <a:ext cx="10334625" cy="173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8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https://png.pngtree.com/thumb_back/fh260/background/20210814/pngtree-colorful-geometric-symbols-education-math-formula-background-image_763119.jpg</a:t>
            </a:r>
            <a:endParaRPr/>
          </a:p>
        </p:txBody>
      </p:sp>
      <p:sp>
        <p:nvSpPr>
          <p:cNvPr id="230" name="Google Shape;230;p25"/>
          <p:cNvSpPr txBox="1"/>
          <p:nvPr/>
        </p:nvSpPr>
        <p:spPr>
          <a:xfrm>
            <a:off x="1476375" y="4613820"/>
            <a:ext cx="10334625" cy="213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Source: </a:t>
            </a:r>
            <a:r>
              <a:rPr b="0" i="0" lang="en-US" sz="1200" u="none" cap="none" strike="noStrike">
                <a:solidFill>
                  <a:srgbClr val="4F46E5"/>
                </a:solidFill>
                <a:latin typeface="Afacad Flux"/>
                <a:ea typeface="Afacad Flux"/>
                <a:cs typeface="Afacad Flux"/>
                <a:sym typeface="Afacad Flux"/>
              </a:rPr>
              <a:t>es.pngtree.com</a:t>
            </a:r>
            <a:endParaRPr/>
          </a:p>
        </p:txBody>
      </p:sp>
      <p:sp>
        <p:nvSpPr>
          <p:cNvPr id="231" name="Google Shape;231;p25"/>
          <p:cNvSpPr txBox="1"/>
          <p:nvPr/>
        </p:nvSpPr>
        <p:spPr>
          <a:xfrm>
            <a:off x="381000" y="381000"/>
            <a:ext cx="11811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750" u="none" cap="none" strike="noStrike">
                <a:solidFill>
                  <a:srgbClr val="1E293B"/>
                </a:solidFill>
                <a:latin typeface="Comfortaa"/>
                <a:ea typeface="Comfortaa"/>
                <a:cs typeface="Comfortaa"/>
                <a:sym typeface="Comfortaa"/>
              </a:rPr>
              <a:t>Image Sources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D5BD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91" name="Google Shape;9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/>
          <p:nvPr/>
        </p:nvSpPr>
        <p:spPr>
          <a:xfrm>
            <a:off x="5619750" y="2621309"/>
            <a:ext cx="952500" cy="95250"/>
          </a:xfrm>
          <a:prstGeom prst="rect">
            <a:avLst/>
          </a:prstGeom>
          <a:solidFill>
            <a:srgbClr val="FF82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455294" y="2907059"/>
            <a:ext cx="11281410" cy="7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250" u="none" cap="none" strike="noStrike">
                <a:solidFill>
                  <a:srgbClr val="1E293B"/>
                </a:solidFill>
                <a:latin typeface="Comfortaa"/>
                <a:ea typeface="Comfortaa"/>
                <a:cs typeface="Comfortaa"/>
                <a:sym typeface="Comfortaa"/>
              </a:rPr>
              <a:t>¿Cómo funciona la aplicación?</a:t>
            </a: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723900" y="3878609"/>
            <a:ext cx="10744200" cy="319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Una aventura matemática en tu pantalla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CFD8B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99" name="Google Shape;9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0" name="Google Shape;10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" y="2129879"/>
            <a:ext cx="3683049" cy="34173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1" name="Google Shape;101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54549" y="2129879"/>
            <a:ext cx="3683049" cy="34173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2" name="Google Shape;102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28099" y="2129879"/>
            <a:ext cx="3683049" cy="341739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 txBox="1"/>
          <p:nvPr/>
        </p:nvSpPr>
        <p:spPr>
          <a:xfrm>
            <a:off x="588961" y="3358604"/>
            <a:ext cx="3267127" cy="409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BC84EE"/>
                </a:solidFill>
                <a:latin typeface="Afacad Flux"/>
                <a:ea typeface="Afacad Flux"/>
                <a:cs typeface="Afacad Flux"/>
                <a:sym typeface="Afacad Flux"/>
              </a:rPr>
              <a:t>Elige un Modo</a:t>
            </a:r>
            <a:endParaRPr/>
          </a:p>
        </p:txBody>
      </p:sp>
      <p:sp>
        <p:nvSpPr>
          <p:cNvPr id="104" name="Google Shape;104;p15"/>
          <p:cNvSpPr txBox="1"/>
          <p:nvPr/>
        </p:nvSpPr>
        <p:spPr>
          <a:xfrm>
            <a:off x="666750" y="3996779"/>
            <a:ext cx="3111549" cy="9599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Selecciona entre Operaciones Matemáticas o Sistemas de Numeración Antigua.</a:t>
            </a:r>
            <a:endParaRPr/>
          </a:p>
        </p:txBody>
      </p:sp>
      <p:sp>
        <p:nvSpPr>
          <p:cNvPr id="105" name="Google Shape;105;p15"/>
          <p:cNvSpPr txBox="1"/>
          <p:nvPr/>
        </p:nvSpPr>
        <p:spPr>
          <a:xfrm>
            <a:off x="4462510" y="3358604"/>
            <a:ext cx="3267127" cy="409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BC84EE"/>
                </a:solidFill>
                <a:latin typeface="Afacad Flux"/>
                <a:ea typeface="Afacad Flux"/>
                <a:cs typeface="Afacad Flux"/>
                <a:sym typeface="Afacad Flux"/>
              </a:rPr>
              <a:t>Resuelve el Reto</a:t>
            </a:r>
            <a:endParaRPr/>
          </a:p>
        </p:txBody>
      </p:sp>
      <p:sp>
        <p:nvSpPr>
          <p:cNvPr id="106" name="Google Shape;106;p15"/>
          <p:cNvSpPr txBox="1"/>
          <p:nvPr/>
        </p:nvSpPr>
        <p:spPr>
          <a:xfrm>
            <a:off x="4540299" y="3996779"/>
            <a:ext cx="3111549" cy="9599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Haz clic en cada cuadro y escribe la respuesta correcta para descubrir la letra.</a:t>
            </a:r>
            <a:endParaRPr/>
          </a:p>
        </p:txBody>
      </p:sp>
      <p:sp>
        <p:nvSpPr>
          <p:cNvPr id="107" name="Google Shape;107;p15"/>
          <p:cNvSpPr txBox="1"/>
          <p:nvPr/>
        </p:nvSpPr>
        <p:spPr>
          <a:xfrm>
            <a:off x="8336060" y="3358604"/>
            <a:ext cx="3267127" cy="409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BC84EE"/>
                </a:solidFill>
                <a:latin typeface="Afacad Flux"/>
                <a:ea typeface="Afacad Flux"/>
                <a:cs typeface="Afacad Flux"/>
                <a:sym typeface="Afacad Flux"/>
              </a:rPr>
              <a:t>¡Lee el Mensaje!</a:t>
            </a:r>
            <a:endParaRPr/>
          </a:p>
        </p:txBody>
      </p:sp>
      <p:sp>
        <p:nvSpPr>
          <p:cNvPr id="108" name="Google Shape;108;p15"/>
          <p:cNvSpPr txBox="1"/>
          <p:nvPr/>
        </p:nvSpPr>
        <p:spPr>
          <a:xfrm>
            <a:off x="8413849" y="3996779"/>
            <a:ext cx="3111549" cy="9599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Completa todas las letras para recibir un mensaje positivo y motivador.</a:t>
            </a:r>
            <a:endParaRPr/>
          </a:p>
        </p:txBody>
      </p:sp>
      <p:pic>
        <p:nvPicPr>
          <p:cNvPr descr="image.png" id="109" name="Google Shape;109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984325" y="2472779"/>
            <a:ext cx="476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0" name="Google Shape;110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857875" y="2472779"/>
            <a:ext cx="476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1" name="Google Shape;111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731424" y="2472779"/>
            <a:ext cx="476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 txBox="1"/>
          <p:nvPr/>
        </p:nvSpPr>
        <p:spPr>
          <a:xfrm>
            <a:off x="381000" y="381000"/>
            <a:ext cx="11811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750" u="none" cap="none" strike="noStrike">
                <a:solidFill>
                  <a:srgbClr val="1E293B"/>
                </a:solidFill>
                <a:latin typeface="Comfortaa"/>
                <a:ea typeface="Comfortaa"/>
                <a:cs typeface="Comfortaa"/>
                <a:sym typeface="Comfortaa"/>
              </a:rPr>
              <a:t>Pasos para jugar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CFD8B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17" name="Google Shape;11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8" name="Google Shape;11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6500" y="1933575"/>
            <a:ext cx="55245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 txBox="1"/>
          <p:nvPr/>
        </p:nvSpPr>
        <p:spPr>
          <a:xfrm>
            <a:off x="381000" y="2228105"/>
            <a:ext cx="5800725" cy="409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BC84EE"/>
                </a:solidFill>
                <a:latin typeface="Afacad Flux"/>
                <a:ea typeface="Afacad Flux"/>
                <a:cs typeface="Afacad Flux"/>
                <a:sym typeface="Afacad Flux"/>
              </a:rPr>
              <a:t>Modos de Juego</a:t>
            </a:r>
            <a:endParaRPr/>
          </a:p>
        </p:txBody>
      </p:sp>
      <p:sp>
        <p:nvSpPr>
          <p:cNvPr id="120" name="Google Shape;120;p16"/>
          <p:cNvSpPr txBox="1"/>
          <p:nvPr/>
        </p:nvSpPr>
        <p:spPr>
          <a:xfrm>
            <a:off x="381000" y="2866280"/>
            <a:ext cx="5524500" cy="319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En la pantalla de inicio podrás elegir:</a:t>
            </a:r>
            <a:endParaRPr/>
          </a:p>
        </p:txBody>
      </p:sp>
      <p:sp>
        <p:nvSpPr>
          <p:cNvPr id="121" name="Google Shape;121;p16"/>
          <p:cNvSpPr txBox="1"/>
          <p:nvPr/>
        </p:nvSpPr>
        <p:spPr>
          <a:xfrm>
            <a:off x="381000" y="4885283"/>
            <a:ext cx="5524500" cy="639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¡Puedes volver al menú en cualquier momento con el botón rojo!</a:t>
            </a:r>
            <a:endParaRPr/>
          </a:p>
        </p:txBody>
      </p:sp>
      <p:pic>
        <p:nvPicPr>
          <p:cNvPr descr="image.png" id="122" name="Google Shape;122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62700" y="2009775"/>
            <a:ext cx="53721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6"/>
          <p:cNvSpPr txBox="1"/>
          <p:nvPr/>
        </p:nvSpPr>
        <p:spPr>
          <a:xfrm>
            <a:off x="685800" y="3412956"/>
            <a:ext cx="76200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•</a:t>
            </a:r>
            <a:endParaRPr/>
          </a:p>
        </p:txBody>
      </p:sp>
      <p:sp>
        <p:nvSpPr>
          <p:cNvPr id="124" name="Google Shape;124;p16"/>
          <p:cNvSpPr txBox="1"/>
          <p:nvPr/>
        </p:nvSpPr>
        <p:spPr>
          <a:xfrm>
            <a:off x="762000" y="3414861"/>
            <a:ext cx="5143500" cy="639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620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➕ Operaciones Mixtas:</a:t>
            </a:r>
            <a:r>
              <a:rPr b="0" i="0" lang="en-US" sz="1800" u="none" cap="none" strike="noStrik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 Sumas, restas, multiplicaciones y divisiones.</a:t>
            </a:r>
            <a:endParaRPr/>
          </a:p>
        </p:txBody>
      </p:sp>
      <p:sp>
        <p:nvSpPr>
          <p:cNvPr id="125" name="Google Shape;125;p16"/>
          <p:cNvSpPr txBox="1"/>
          <p:nvPr/>
        </p:nvSpPr>
        <p:spPr>
          <a:xfrm>
            <a:off x="685800" y="4052917"/>
            <a:ext cx="76200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•</a:t>
            </a:r>
            <a:endParaRPr/>
          </a:p>
        </p:txBody>
      </p:sp>
      <p:sp>
        <p:nvSpPr>
          <p:cNvPr id="126" name="Google Shape;126;p16"/>
          <p:cNvSpPr txBox="1"/>
          <p:nvPr/>
        </p:nvSpPr>
        <p:spPr>
          <a:xfrm>
            <a:off x="762000" y="4054822"/>
            <a:ext cx="5143500" cy="639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620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🏛️ Romanos y Mayas:</a:t>
            </a:r>
            <a:r>
              <a:rPr b="0" i="0" lang="en-US" sz="1800" u="none" cap="none" strike="noStrik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 Aprende a leer números de civilizaciones antiguas.</a:t>
            </a:r>
            <a:endParaRPr/>
          </a:p>
        </p:txBody>
      </p:sp>
      <p:sp>
        <p:nvSpPr>
          <p:cNvPr id="127" name="Google Shape;127;p16"/>
          <p:cNvSpPr txBox="1"/>
          <p:nvPr/>
        </p:nvSpPr>
        <p:spPr>
          <a:xfrm>
            <a:off x="381000" y="381000"/>
            <a:ext cx="11811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750" u="none" cap="none" strike="noStrike">
                <a:solidFill>
                  <a:srgbClr val="1E293B"/>
                </a:solidFill>
                <a:latin typeface="Comfortaa"/>
                <a:ea typeface="Comfortaa"/>
                <a:cs typeface="Comfortaa"/>
                <a:sym typeface="Comfortaa"/>
              </a:rPr>
              <a:t>El Menú Principal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C84EE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32" name="Google Shape;13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7"/>
          <p:cNvSpPr txBox="1"/>
          <p:nvPr/>
        </p:nvSpPr>
        <p:spPr>
          <a:xfrm>
            <a:off x="381000" y="1833562"/>
            <a:ext cx="114300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0" u="none" cap="none" strike="noStrike">
                <a:solidFill>
                  <a:srgbClr val="DCFD8B"/>
                </a:solidFill>
                <a:latin typeface="Comfortaa"/>
                <a:ea typeface="Comfortaa"/>
                <a:cs typeface="Comfortaa"/>
                <a:sym typeface="Comfortaa"/>
              </a:rPr>
              <a:t>100</a:t>
            </a:r>
            <a:endParaRPr/>
          </a:p>
        </p:txBody>
      </p:sp>
      <p:sp>
        <p:nvSpPr>
          <p:cNvPr id="134" name="Google Shape;134;p17"/>
          <p:cNvSpPr txBox="1"/>
          <p:nvPr/>
        </p:nvSpPr>
        <p:spPr>
          <a:xfrm>
            <a:off x="381000" y="3548062"/>
            <a:ext cx="11430000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Afacad Flux"/>
                <a:ea typeface="Afacad Flux"/>
                <a:cs typeface="Afacad Flux"/>
                <a:sym typeface="Afacad Flux"/>
              </a:rPr>
              <a:t>Retos Diferentes</a:t>
            </a:r>
            <a:endParaRPr/>
          </a:p>
        </p:txBody>
      </p:sp>
      <p:sp>
        <p:nvSpPr>
          <p:cNvPr id="135" name="Google Shape;135;p17"/>
          <p:cNvSpPr txBox="1"/>
          <p:nvPr/>
        </p:nvSpPr>
        <p:spPr>
          <a:xfrm>
            <a:off x="381000" y="4338637"/>
            <a:ext cx="114300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50" u="none" cap="none" strike="noStrike">
                <a:solidFill>
                  <a:srgbClr val="FFFFFF"/>
                </a:solidFill>
                <a:latin typeface="Afacad Flux"/>
                <a:ea typeface="Afacad Flux"/>
                <a:cs typeface="Afacad Flux"/>
                <a:sym typeface="Afacad Flux"/>
              </a:rPr>
              <a:t>Nunca te aburrirás. Cada vez que juegas, las frases y los retos matemáticos cambian por completo.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823A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40" name="Google Shape;14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8"/>
          <p:cNvSpPr/>
          <p:nvPr/>
        </p:nvSpPr>
        <p:spPr>
          <a:xfrm>
            <a:off x="5619750" y="2621309"/>
            <a:ext cx="952500" cy="952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8"/>
          <p:cNvSpPr txBox="1"/>
          <p:nvPr/>
        </p:nvSpPr>
        <p:spPr>
          <a:xfrm>
            <a:off x="1130379" y="2907059"/>
            <a:ext cx="9931241" cy="7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250" u="none" cap="none" strike="noStrik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Guía de Números Romanos</a:t>
            </a:r>
            <a:endParaRPr/>
          </a:p>
        </p:txBody>
      </p:sp>
      <p:sp>
        <p:nvSpPr>
          <p:cNvPr id="143" name="Google Shape;143;p18"/>
          <p:cNvSpPr txBox="1"/>
          <p:nvPr/>
        </p:nvSpPr>
        <p:spPr>
          <a:xfrm>
            <a:off x="1366837" y="3878609"/>
            <a:ext cx="9458325" cy="319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facad Flux"/>
                <a:ea typeface="Afacad Flux"/>
                <a:cs typeface="Afacad Flux"/>
                <a:sym typeface="Afacad Flux"/>
              </a:rPr>
              <a:t>El código de los antiguos emperadores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CFD8B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48" name="Google Shape;14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9"/>
          <p:cNvSpPr txBox="1"/>
          <p:nvPr/>
        </p:nvSpPr>
        <p:spPr>
          <a:xfrm>
            <a:off x="381000" y="5299620"/>
            <a:ext cx="11430000" cy="319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800" u="none" cap="none" strike="noStrik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¡Para nuestra aplicación, solo necesitarás aprender del 1 al 27!</a:t>
            </a:r>
            <a:endParaRPr/>
          </a:p>
        </p:txBody>
      </p:sp>
      <p:graphicFrame>
        <p:nvGraphicFramePr>
          <p:cNvPr id="150" name="Google Shape;150;p19"/>
          <p:cNvGraphicFramePr/>
          <p:nvPr/>
        </p:nvGraphicFramePr>
        <p:xfrm>
          <a:off x="381000" y="182894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{123EFF0E-AF43-44F6-917B-3D456B211904}</a:tableStyleId>
              </a:tblPr>
              <a:tblGrid>
                <a:gridCol w="3644200"/>
                <a:gridCol w="3110500"/>
                <a:gridCol w="4675275"/>
              </a:tblGrid>
              <a:tr h="8200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Afacad Flux"/>
                          <a:ea typeface="Afacad Flux"/>
                          <a:cs typeface="Afacad Flux"/>
                          <a:sym typeface="Afacad Flux"/>
                        </a:rPr>
                        <a:t>Símbolo Romano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23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Afacad Flux"/>
                          <a:ea typeface="Afacad Flux"/>
                          <a:cs typeface="Afacad Flux"/>
                          <a:sym typeface="Afacad Flux"/>
                        </a:rPr>
                        <a:t>Valor Arábigo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23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Afacad Flux"/>
                          <a:ea typeface="Afacad Flux"/>
                          <a:cs typeface="Afacad Flux"/>
                          <a:sym typeface="Afacad Flux"/>
                        </a:rPr>
                        <a:t>Significado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23A"/>
                    </a:solidFill>
                  </a:tcPr>
                </a:tc>
              </a:tr>
              <a:tr h="820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334155"/>
                          </a:solidFill>
                          <a:latin typeface="Afacad Flux"/>
                          <a:ea typeface="Afacad Flux"/>
                          <a:cs typeface="Afacad Flux"/>
                          <a:sym typeface="Afacad Flux"/>
                        </a:rPr>
                        <a:t>I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334155"/>
                          </a:solidFill>
                          <a:latin typeface="Afacad Flux"/>
                          <a:ea typeface="Afacad Flux"/>
                          <a:cs typeface="Afacad Flux"/>
                          <a:sym typeface="Afacad Flux"/>
                        </a:rPr>
                        <a:t>1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334155"/>
                          </a:solidFill>
                          <a:latin typeface="Afacad Flux"/>
                          <a:ea typeface="Afacad Flux"/>
                          <a:cs typeface="Afacad Flux"/>
                          <a:sym typeface="Afacad Flux"/>
                        </a:rPr>
                        <a:t>Una sola unidad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820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334155"/>
                          </a:solidFill>
                          <a:latin typeface="Afacad Flux"/>
                          <a:ea typeface="Afacad Flux"/>
                          <a:cs typeface="Afacad Flux"/>
                          <a:sym typeface="Afacad Flux"/>
                        </a:rPr>
                        <a:t>V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334155"/>
                          </a:solidFill>
                          <a:latin typeface="Afacad Flux"/>
                          <a:ea typeface="Afacad Flux"/>
                          <a:cs typeface="Afacad Flux"/>
                          <a:sym typeface="Afacad Flux"/>
                        </a:rPr>
                        <a:t>5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334155"/>
                          </a:solidFill>
                          <a:latin typeface="Afacad Flux"/>
                          <a:ea typeface="Afacad Flux"/>
                          <a:cs typeface="Afacad Flux"/>
                          <a:sym typeface="Afacad Flux"/>
                        </a:rPr>
                        <a:t>Una mano completa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820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334155"/>
                          </a:solidFill>
                          <a:latin typeface="Afacad Flux"/>
                          <a:ea typeface="Afacad Flux"/>
                          <a:cs typeface="Afacad Flux"/>
                          <a:sym typeface="Afacad Flux"/>
                        </a:rPr>
                        <a:t>X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334155"/>
                          </a:solidFill>
                          <a:latin typeface="Afacad Flux"/>
                          <a:ea typeface="Afacad Flux"/>
                          <a:cs typeface="Afacad Flux"/>
                          <a:sym typeface="Afacad Flux"/>
                        </a:rPr>
                        <a:t>10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334155"/>
                          </a:solidFill>
                          <a:latin typeface="Afacad Flux"/>
                          <a:ea typeface="Afacad Flux"/>
                          <a:cs typeface="Afacad Flux"/>
                          <a:sym typeface="Afacad Flux"/>
                        </a:rPr>
                        <a:t>Dos manos completas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51" name="Google Shape;151;p19"/>
          <p:cNvSpPr txBox="1"/>
          <p:nvPr/>
        </p:nvSpPr>
        <p:spPr>
          <a:xfrm>
            <a:off x="381000" y="381000"/>
            <a:ext cx="11811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750" u="none" cap="none" strike="noStrike">
                <a:solidFill>
                  <a:srgbClr val="1E293B"/>
                </a:solidFill>
                <a:latin typeface="Comfortaa"/>
                <a:ea typeface="Comfortaa"/>
                <a:cs typeface="Comfortaa"/>
                <a:sym typeface="Comfortaa"/>
              </a:rPr>
              <a:t>Valores Básicos Romanos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CFD8B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56" name="Google Shape;15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0"/>
          <p:cNvSpPr txBox="1"/>
          <p:nvPr/>
        </p:nvSpPr>
        <p:spPr>
          <a:xfrm>
            <a:off x="1238250" y="3149054"/>
            <a:ext cx="10572750" cy="319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Suma:</a:t>
            </a:r>
            <a:r>
              <a:rPr b="0" i="0" lang="en-US" sz="1800" u="none" cap="none" strike="noStrik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 Si pones una letra menor a la derecha, se suma. Ejemplo: </a:t>
            </a:r>
            <a:r>
              <a:rPr b="1" i="0" lang="en-US" sz="1800" u="none" cap="none" strike="noStrik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VI</a:t>
            </a:r>
            <a:r>
              <a:rPr b="0" i="0" lang="en-US" sz="1800" u="none" cap="none" strike="noStrik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 (5+1 = 6).</a:t>
            </a:r>
            <a:endParaRPr/>
          </a:p>
        </p:txBody>
      </p:sp>
      <p:sp>
        <p:nvSpPr>
          <p:cNvPr id="158" name="Google Shape;158;p20"/>
          <p:cNvSpPr txBox="1"/>
          <p:nvPr/>
        </p:nvSpPr>
        <p:spPr>
          <a:xfrm>
            <a:off x="1238250" y="3659534"/>
            <a:ext cx="10572750" cy="319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Resta:</a:t>
            </a:r>
            <a:r>
              <a:rPr b="0" i="0" lang="en-US" sz="1800" u="none" cap="none" strike="noStrik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 Si pones la </a:t>
            </a:r>
            <a:r>
              <a:rPr b="1" i="0" lang="en-US" sz="1800" u="none" cap="none" strike="noStrik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I</a:t>
            </a:r>
            <a:r>
              <a:rPr b="0" i="0" lang="en-US" sz="1800" u="none" cap="none" strike="noStrik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 a la izquierda de la </a:t>
            </a:r>
            <a:r>
              <a:rPr b="1" i="0" lang="en-US" sz="1800" u="none" cap="none" strike="noStrik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V</a:t>
            </a:r>
            <a:r>
              <a:rPr b="0" i="0" lang="en-US" sz="1800" u="none" cap="none" strike="noStrik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 o </a:t>
            </a:r>
            <a:r>
              <a:rPr b="1" i="0" lang="en-US" sz="1800" u="none" cap="none" strike="noStrik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X</a:t>
            </a:r>
            <a:r>
              <a:rPr b="0" i="0" lang="en-US" sz="1800" u="none" cap="none" strike="noStrik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, se resta. Ejemplo: </a:t>
            </a:r>
            <a:r>
              <a:rPr b="1" i="0" lang="en-US" sz="1800" u="none" cap="none" strike="noStrik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IV</a:t>
            </a:r>
            <a:r>
              <a:rPr b="0" i="0" lang="en-US" sz="1800" u="none" cap="none" strike="noStrik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 (5-1 = 4).</a:t>
            </a:r>
            <a:endParaRPr/>
          </a:p>
        </p:txBody>
      </p:sp>
      <p:sp>
        <p:nvSpPr>
          <p:cNvPr id="159" name="Google Shape;159;p20"/>
          <p:cNvSpPr txBox="1"/>
          <p:nvPr/>
        </p:nvSpPr>
        <p:spPr>
          <a:xfrm>
            <a:off x="1238250" y="4170015"/>
            <a:ext cx="10572750" cy="319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Límite:</a:t>
            </a:r>
            <a:r>
              <a:rPr b="0" i="0" lang="en-US" sz="1800" u="none" cap="none" strike="noStrik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 No puedes repetir la misma letra más de 3 veces seguidas (por eso el 4 es IV y no IIII).</a:t>
            </a:r>
            <a:endParaRPr/>
          </a:p>
        </p:txBody>
      </p:sp>
      <p:pic>
        <p:nvPicPr>
          <p:cNvPr descr="image.png" id="160" name="Google Shape;160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" y="3144291"/>
            <a:ext cx="285750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1" name="Google Shape;161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2000" y="3654772"/>
            <a:ext cx="285750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2" name="Google Shape;162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2000" y="4165252"/>
            <a:ext cx="285750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0"/>
          <p:cNvSpPr txBox="1"/>
          <p:nvPr/>
        </p:nvSpPr>
        <p:spPr>
          <a:xfrm>
            <a:off x="381000" y="381000"/>
            <a:ext cx="11811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750" u="none" cap="none" strike="noStrike">
                <a:solidFill>
                  <a:srgbClr val="1E293B"/>
                </a:solidFill>
                <a:latin typeface="Comfortaa"/>
                <a:ea typeface="Comfortaa"/>
                <a:cs typeface="Comfortaa"/>
                <a:sym typeface="Comfortaa"/>
              </a:rPr>
              <a:t>Reglas de Oro Romanas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96F3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68" name="Google Shape;16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1"/>
          <p:cNvSpPr/>
          <p:nvPr/>
        </p:nvSpPr>
        <p:spPr>
          <a:xfrm>
            <a:off x="5619750" y="2621309"/>
            <a:ext cx="952500" cy="95250"/>
          </a:xfrm>
          <a:prstGeom prst="rect">
            <a:avLst/>
          </a:prstGeom>
          <a:solidFill>
            <a:srgbClr val="FF82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1"/>
          <p:cNvSpPr txBox="1"/>
          <p:nvPr/>
        </p:nvSpPr>
        <p:spPr>
          <a:xfrm>
            <a:off x="1625441" y="2907059"/>
            <a:ext cx="8941117" cy="7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250" u="none" cap="none" strike="noStrik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Guía de Números Mayas</a:t>
            </a:r>
            <a:endParaRPr/>
          </a:p>
        </p:txBody>
      </p:sp>
      <p:sp>
        <p:nvSpPr>
          <p:cNvPr id="171" name="Google Shape;171;p21"/>
          <p:cNvSpPr txBox="1"/>
          <p:nvPr/>
        </p:nvSpPr>
        <p:spPr>
          <a:xfrm>
            <a:off x="1838325" y="3878609"/>
            <a:ext cx="8515350" cy="319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facad Flux"/>
                <a:ea typeface="Afacad Flux"/>
                <a:cs typeface="Afacad Flux"/>
                <a:sym typeface="Afacad Flux"/>
              </a:rPr>
              <a:t>Matemáticas con puntos y rayas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